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8" r:id="rId7"/>
    <p:sldId id="260" r:id="rId8"/>
    <p:sldId id="262" r:id="rId9"/>
    <p:sldId id="267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4431AA-E823-45FB-8677-FC68B3AA3714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38287-A4FC-44F8-A33B-FF047F77D2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83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FEA27-EF98-4A13-98B3-2BEC2DC0B65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490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5693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563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102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69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790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767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617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1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03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63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26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59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81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07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84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64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0CD913E-3998-41E3-BA98-DE34CFB83FCF}" type="datetimeFigureOut">
              <a:rPr lang="en-GB" smtClean="0"/>
              <a:t>10/01/2020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6E6BEBF-507F-4125-8D24-85151B98BD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9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onomist.com/news/britain/21731868-governments-slow-conceding-ground-giving-new-life-delusion-it-would-b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Lent term 2020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797300"/>
          </a:xfrm>
        </p:spPr>
        <p:txBody>
          <a:bodyPr>
            <a:normAutofit/>
          </a:bodyPr>
          <a:lstStyle/>
          <a:p>
            <a:r>
              <a:rPr lang="en-GB" sz="3600" dirty="0"/>
              <a:t>Things you should be doing now (on top of working hard on you’re A-levels)</a:t>
            </a:r>
          </a:p>
          <a:p>
            <a:pPr lvl="1"/>
            <a:r>
              <a:rPr lang="en-GB" sz="3200" dirty="0"/>
              <a:t>Finding </a:t>
            </a:r>
            <a:r>
              <a:rPr lang="en-GB" sz="3200" b="1" dirty="0"/>
              <a:t>work experience</a:t>
            </a:r>
            <a:r>
              <a:rPr lang="en-GB" sz="3200" dirty="0"/>
              <a:t> – deadline April</a:t>
            </a:r>
            <a:endParaRPr lang="en-GB" sz="3200" b="1" dirty="0"/>
          </a:p>
          <a:p>
            <a:pPr lvl="1"/>
            <a:r>
              <a:rPr lang="en-GB" sz="3200" dirty="0"/>
              <a:t>Working on </a:t>
            </a:r>
            <a:r>
              <a:rPr lang="en-GB" sz="3200" b="1" dirty="0"/>
              <a:t>EPQ </a:t>
            </a:r>
            <a:r>
              <a:rPr lang="en-GB" sz="3200" dirty="0"/>
              <a:t>– deadline July 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09148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229" y="719107"/>
            <a:ext cx="4392488" cy="648072"/>
          </a:xfrm>
        </p:spPr>
        <p:txBody>
          <a:bodyPr/>
          <a:lstStyle/>
          <a:p>
            <a:r>
              <a:rPr lang="en-GB" sz="2800" dirty="0"/>
              <a:t>Book Example Reference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3512" y="5085184"/>
            <a:ext cx="3960440" cy="147732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Surname of Author, Initials  of Author (year of publication) Title of book, place of publication, publisher, series and volume number, page number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1" r="7496" b="18391"/>
          <a:stretch/>
        </p:blipFill>
        <p:spPr>
          <a:xfrm>
            <a:off x="5654126" y="744278"/>
            <a:ext cx="4737125" cy="58182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20136" y="1772816"/>
            <a:ext cx="244827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8112224" y="980728"/>
            <a:ext cx="201622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079776" y="1268760"/>
            <a:ext cx="4032448" cy="3240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015881" y="2060848"/>
            <a:ext cx="2321707" cy="360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27648" y="1465598"/>
            <a:ext cx="12961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Publisher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79585" y="2265398"/>
            <a:ext cx="223224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Place of Publication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47528" y="2996953"/>
            <a:ext cx="331236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Colbert EH, (1980), Evolution of the vertebrates, United States of America, John Wiley&amp; Sons, </a:t>
            </a:r>
            <a:r>
              <a:rPr lang="en-GB" dirty="0" err="1"/>
              <a:t>Inc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55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7" t="24280" r="32065" b="63161"/>
          <a:stretch/>
        </p:blipFill>
        <p:spPr bwMode="auto">
          <a:xfrm>
            <a:off x="1509920" y="2132857"/>
            <a:ext cx="9158080" cy="158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75520" y="5013176"/>
            <a:ext cx="396044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Surname of author, Initials  of author (year of publication) Title of article, title of journal , volume and issue of journal, page number, web address,  date accessed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520" y="188640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Journal Article Example Reference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03482" y="2276872"/>
            <a:ext cx="7568982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832304" y="2924621"/>
            <a:ext cx="1224136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59366" y="3212653"/>
            <a:ext cx="1772338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023587" y="2920550"/>
            <a:ext cx="522058" cy="2921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Connector 11"/>
          <p:cNvCxnSpPr/>
          <p:nvPr/>
        </p:nvCxnSpPr>
        <p:spPr>
          <a:xfrm>
            <a:off x="4079776" y="1700808"/>
            <a:ext cx="792088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749192" y="3520962"/>
            <a:ext cx="792088" cy="5760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968209" y="3232930"/>
            <a:ext cx="1310323" cy="113217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0023587" y="3222954"/>
            <a:ext cx="126014" cy="19342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45535" y="1062901"/>
            <a:ext cx="607783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Authors- within the report, this can be written as: Farias ME et al (2017)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91544" y="4041939"/>
            <a:ext cx="302433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Issue of journal and page number of journal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5766" y="4380665"/>
            <a:ext cx="164940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Name of journal article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56059" y="5140206"/>
            <a:ext cx="1293543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Volume number of journal</a:t>
            </a:r>
          </a:p>
        </p:txBody>
      </p:sp>
    </p:spTree>
    <p:extLst>
      <p:ext uri="{BB962C8B-B14F-4D97-AF65-F5344CB8AC3E}">
        <p14:creationId xmlns:p14="http://schemas.microsoft.com/office/powerpoint/2010/main" val="812385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7528" y="5373217"/>
            <a:ext cx="39604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Name of author if known or website (year of publication) Title of article, web address, date accessed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2" t="14323" r="34448" b="1098"/>
          <a:stretch/>
        </p:blipFill>
        <p:spPr bwMode="auto">
          <a:xfrm>
            <a:off x="5562620" y="935830"/>
            <a:ext cx="5105381" cy="443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7528" y="404664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Website Example Reference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40519" y="1723362"/>
            <a:ext cx="2975361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Economist (2017) The siren song of a no-deal Brexit, </a:t>
            </a:r>
            <a:r>
              <a:rPr lang="en-GB" dirty="0">
                <a:hlinkClick r:id="rId3"/>
              </a:rPr>
              <a:t>https://www.economist.com/news/britain/21731868-governments-slow-conceding-ground-giving-new-life-delusion-it-would-be</a:t>
            </a:r>
            <a:r>
              <a:rPr lang="en-GB" dirty="0"/>
              <a:t>, date accessed 02/12/2017</a:t>
            </a:r>
          </a:p>
        </p:txBody>
      </p:sp>
    </p:spTree>
    <p:extLst>
      <p:ext uri="{BB962C8B-B14F-4D97-AF65-F5344CB8AC3E}">
        <p14:creationId xmlns:p14="http://schemas.microsoft.com/office/powerpoint/2010/main" val="3238852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572" y="692695"/>
            <a:ext cx="6408712" cy="504056"/>
          </a:xfrm>
        </p:spPr>
        <p:txBody>
          <a:bodyPr/>
          <a:lstStyle/>
          <a:p>
            <a:r>
              <a:rPr lang="en-GB" sz="2800" dirty="0"/>
              <a:t>Online Newspaper Example Reference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7" t="14513" r="13695"/>
          <a:stretch/>
        </p:blipFill>
        <p:spPr bwMode="auto">
          <a:xfrm>
            <a:off x="3287688" y="1340768"/>
            <a:ext cx="552661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0555" y="5373217"/>
            <a:ext cx="39604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Name of author(s), (year of publication) Title of article, title of website, web address, date accessed</a:t>
            </a:r>
          </a:p>
        </p:txBody>
      </p:sp>
    </p:spTree>
    <p:extLst>
      <p:ext uri="{BB962C8B-B14F-4D97-AF65-F5344CB8AC3E}">
        <p14:creationId xmlns:p14="http://schemas.microsoft.com/office/powerpoint/2010/main" val="970241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446020"/>
            <a:ext cx="10183606" cy="4183380"/>
          </a:xfrm>
        </p:spPr>
        <p:txBody>
          <a:bodyPr>
            <a:normAutofit fontScale="92500" lnSpcReduction="20000"/>
          </a:bodyPr>
          <a:lstStyle/>
          <a:p>
            <a:r>
              <a:rPr lang="en-GB" sz="3200" dirty="0"/>
              <a:t>Dates are 6</a:t>
            </a:r>
            <a:r>
              <a:rPr lang="en-GB" sz="3200" baseline="30000" dirty="0"/>
              <a:t>th</a:t>
            </a:r>
            <a:r>
              <a:rPr lang="en-GB" sz="3200" dirty="0"/>
              <a:t> to 10</a:t>
            </a:r>
            <a:r>
              <a:rPr lang="en-GB" sz="3200" baseline="30000" dirty="0"/>
              <a:t>th</a:t>
            </a:r>
            <a:r>
              <a:rPr lang="en-GB" sz="3200" dirty="0"/>
              <a:t> July (last week of term)</a:t>
            </a:r>
          </a:p>
          <a:p>
            <a:r>
              <a:rPr lang="en-GB" sz="3200" dirty="0"/>
              <a:t>If you are doing </a:t>
            </a:r>
            <a:r>
              <a:rPr lang="en-GB" sz="3200" b="1" dirty="0"/>
              <a:t>D of E</a:t>
            </a:r>
            <a:r>
              <a:rPr lang="en-GB" sz="3200" dirty="0"/>
              <a:t> you should organise work experience in your own time (e.g. over summer)</a:t>
            </a:r>
          </a:p>
          <a:p>
            <a:r>
              <a:rPr lang="en-GB" sz="3200" dirty="0"/>
              <a:t>When you have a placement, collect a blank FORM from the 6</a:t>
            </a:r>
            <a:r>
              <a:rPr lang="en-GB" sz="3200" baseline="30000" dirty="0"/>
              <a:t>th</a:t>
            </a:r>
            <a:r>
              <a:rPr lang="en-GB" sz="3200" dirty="0"/>
              <a:t> Form Office, fill in the front page, and return it to the 6</a:t>
            </a:r>
            <a:r>
              <a:rPr lang="en-GB" sz="3200" baseline="30000" dirty="0"/>
              <a:t>th</a:t>
            </a:r>
            <a:r>
              <a:rPr lang="en-GB" sz="3200" dirty="0"/>
              <a:t> Form Office.</a:t>
            </a:r>
          </a:p>
          <a:p>
            <a:r>
              <a:rPr lang="en-GB" sz="3200" dirty="0"/>
              <a:t>It needs to be signed by your parents before you hand it in.</a:t>
            </a:r>
          </a:p>
          <a:p>
            <a:r>
              <a:rPr lang="en-GB" sz="3200" dirty="0"/>
              <a:t>DEADLINE 3</a:t>
            </a:r>
            <a:r>
              <a:rPr lang="en-GB" sz="3200" baseline="30000" dirty="0"/>
              <a:t>rd</a:t>
            </a:r>
            <a:r>
              <a:rPr lang="en-GB" sz="3200" dirty="0"/>
              <a:t> APRIL!</a:t>
            </a:r>
          </a:p>
          <a:p>
            <a:pPr marL="0" indent="0"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11147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EPQ DEADLINES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511096"/>
              </p:ext>
            </p:extLst>
          </p:nvPr>
        </p:nvGraphicFramePr>
        <p:xfrm>
          <a:off x="251460" y="2240282"/>
          <a:ext cx="11727180" cy="4604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042777557"/>
                    </a:ext>
                  </a:extLst>
                </a:gridCol>
                <a:gridCol w="7795260">
                  <a:extLst>
                    <a:ext uri="{9D8B030D-6E8A-4147-A177-3AD203B41FA5}">
                      <a16:colId xmlns:a16="http://schemas.microsoft.com/office/drawing/2014/main" val="1934675812"/>
                    </a:ext>
                  </a:extLst>
                </a:gridCol>
              </a:tblGrid>
              <a:tr h="621270">
                <a:tc>
                  <a:txBody>
                    <a:bodyPr/>
                    <a:lstStyle/>
                    <a:p>
                      <a:r>
                        <a:rPr lang="en-GB" sz="2800" dirty="0"/>
                        <a:t>October half-term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Identify a topic/question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4020"/>
                  </a:ext>
                </a:extLst>
              </a:tr>
              <a:tr h="7503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Christmas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Provide evidence of research to tutor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75696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GB" sz="2800" dirty="0"/>
                        <a:t>February half-term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2,000 words written and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41535"/>
                  </a:ext>
                </a:extLst>
              </a:tr>
              <a:tr h="1003624">
                <a:tc>
                  <a:txBody>
                    <a:bodyPr/>
                    <a:lstStyle/>
                    <a:p>
                      <a:r>
                        <a:rPr lang="en-GB" sz="2800" dirty="0"/>
                        <a:t>Easter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1</a:t>
                      </a:r>
                      <a:r>
                        <a:rPr lang="en-GB" sz="2800" baseline="30000" dirty="0"/>
                        <a:t>st</a:t>
                      </a:r>
                      <a:r>
                        <a:rPr lang="en-GB" sz="2800" dirty="0"/>
                        <a:t> draft of whole thing written and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72779"/>
                  </a:ext>
                </a:extLst>
              </a:tr>
              <a:tr h="621270">
                <a:tc>
                  <a:txBody>
                    <a:bodyPr/>
                    <a:lstStyle/>
                    <a:p>
                      <a:r>
                        <a:rPr lang="en-GB" sz="2800" dirty="0"/>
                        <a:t>Before May half-term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Presentation completed in </a:t>
                      </a:r>
                      <a:r>
                        <a:rPr lang="en-GB" sz="2800" dirty="0" err="1"/>
                        <a:t>Godwyn</a:t>
                      </a:r>
                      <a:r>
                        <a:rPr lang="en-GB" sz="2800" dirty="0"/>
                        <a:t> House – dates to follow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52724"/>
                  </a:ext>
                </a:extLst>
              </a:tr>
              <a:tr h="621270">
                <a:tc>
                  <a:txBody>
                    <a:bodyPr/>
                    <a:lstStyle/>
                    <a:p>
                      <a:r>
                        <a:rPr lang="en-GB" sz="2800" dirty="0"/>
                        <a:t>End of summer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Completed EPQ and log-book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90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1112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EPQ DEADLINES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474499"/>
              </p:ext>
            </p:extLst>
          </p:nvPr>
        </p:nvGraphicFramePr>
        <p:xfrm>
          <a:off x="251460" y="2240282"/>
          <a:ext cx="11727180" cy="46043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31920">
                  <a:extLst>
                    <a:ext uri="{9D8B030D-6E8A-4147-A177-3AD203B41FA5}">
                      <a16:colId xmlns:a16="http://schemas.microsoft.com/office/drawing/2014/main" val="2042777557"/>
                    </a:ext>
                  </a:extLst>
                </a:gridCol>
                <a:gridCol w="7795260">
                  <a:extLst>
                    <a:ext uri="{9D8B030D-6E8A-4147-A177-3AD203B41FA5}">
                      <a16:colId xmlns:a16="http://schemas.microsoft.com/office/drawing/2014/main" val="1934675812"/>
                    </a:ext>
                  </a:extLst>
                </a:gridCol>
              </a:tblGrid>
              <a:tr h="62127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50"/>
                          </a:solidFill>
                        </a:rPr>
                        <a:t>October half-term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50"/>
                          </a:solidFill>
                        </a:rPr>
                        <a:t>Identify a topic/question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04020"/>
                  </a:ext>
                </a:extLst>
              </a:tr>
              <a:tr h="75032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>
                          <a:solidFill>
                            <a:srgbClr val="00B050"/>
                          </a:solidFill>
                        </a:rPr>
                        <a:t>Christmas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50"/>
                          </a:solidFill>
                        </a:rPr>
                        <a:t>Provide evidence of research to tutor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675696"/>
                  </a:ext>
                </a:extLst>
              </a:tr>
              <a:tr h="662940"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February half-term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2,000 words written and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41535"/>
                  </a:ext>
                </a:extLst>
              </a:tr>
              <a:tr h="1003624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End</a:t>
                      </a:r>
                      <a:r>
                        <a:rPr lang="en-GB" sz="28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of Lent term</a:t>
                      </a:r>
                      <a:endParaRPr lang="en-GB" sz="28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r>
                        <a:rPr lang="en-GB" sz="2800" baseline="300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st</a:t>
                      </a:r>
                      <a:r>
                        <a:rPr lang="en-GB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draft of whole thing written and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972779"/>
                  </a:ext>
                </a:extLst>
              </a:tr>
              <a:tr h="62127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Before May half-term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Presentation completed in </a:t>
                      </a:r>
                      <a:r>
                        <a:rPr lang="en-GB" sz="2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Godwyn</a:t>
                      </a:r>
                      <a:r>
                        <a:rPr lang="en-GB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House – dates to follow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852724"/>
                  </a:ext>
                </a:extLst>
              </a:tr>
              <a:tr h="621270"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End of summer 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Completed EPQ and log-book submitted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990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4009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4508" y="2708920"/>
            <a:ext cx="5176212" cy="3744416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/>
              <a:t>Progress-changes throughout the project</a:t>
            </a:r>
          </a:p>
          <a:p>
            <a:r>
              <a:rPr lang="en-GB" sz="2800" dirty="0"/>
              <a:t>Planning and time management</a:t>
            </a:r>
          </a:p>
          <a:p>
            <a:r>
              <a:rPr lang="en-GB" sz="2800" dirty="0"/>
              <a:t>Analysing sources</a:t>
            </a:r>
          </a:p>
          <a:p>
            <a:r>
              <a:rPr lang="en-GB" sz="2800" dirty="0"/>
              <a:t>Evaluating your own progress </a:t>
            </a:r>
          </a:p>
          <a:p>
            <a:r>
              <a:rPr lang="en-GB" sz="2800" dirty="0"/>
              <a:t>A lot of the marks come from </a:t>
            </a:r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YOUR LOGBOOK – fill this in as you go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the Exam Board Looks for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19" y="1680632"/>
            <a:ext cx="6337985" cy="5177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49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120" y="973668"/>
            <a:ext cx="9966960" cy="923712"/>
          </a:xfrm>
        </p:spPr>
        <p:txBody>
          <a:bodyPr/>
          <a:lstStyle/>
          <a:p>
            <a:r>
              <a:rPr lang="en-GB" dirty="0"/>
              <a:t>What I wish I’d known earlier – by year 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792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474946" cy="706964"/>
          </a:xfrm>
        </p:spPr>
        <p:txBody>
          <a:bodyPr/>
          <a:lstStyle/>
          <a:p>
            <a:r>
              <a:rPr lang="en-GB" dirty="0"/>
              <a:t>EPQ Advice – things you should do/know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404533"/>
            <a:ext cx="11224260" cy="4453467"/>
          </a:xfrm>
        </p:spPr>
        <p:txBody>
          <a:bodyPr>
            <a:normAutofit fontScale="85000" lnSpcReduction="20000"/>
          </a:bodyPr>
          <a:lstStyle/>
          <a:p>
            <a:r>
              <a:rPr lang="en-GB" sz="3200" dirty="0"/>
              <a:t>Look at examples of good EPQs</a:t>
            </a:r>
          </a:p>
          <a:p>
            <a:r>
              <a:rPr lang="en-GB" sz="3200" dirty="0"/>
              <a:t>Keep notes and rough planning; they can be included in the project</a:t>
            </a:r>
          </a:p>
          <a:p>
            <a:r>
              <a:rPr lang="en-GB" sz="3200" dirty="0"/>
              <a:t>Have a timetabled plan and monitor whether you stick to it; even if you don’t it can get you marks!</a:t>
            </a:r>
          </a:p>
          <a:p>
            <a:r>
              <a:rPr lang="en-GB" sz="3200" dirty="0"/>
              <a:t>When you write your project, make mini-conclusions as you go; write your 5000 words in sections and subsections.</a:t>
            </a:r>
          </a:p>
          <a:p>
            <a:r>
              <a:rPr lang="en-GB" sz="3200" dirty="0"/>
              <a:t>Take photos of yourself doing your presentation and include them in the project</a:t>
            </a:r>
          </a:p>
          <a:p>
            <a:r>
              <a:rPr lang="en-GB" sz="3200" dirty="0"/>
              <a:t>Keep note of where you find ALL your information – you will need a bibliography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46906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603500"/>
            <a:ext cx="10835640" cy="3843020"/>
          </a:xfrm>
        </p:spPr>
        <p:txBody>
          <a:bodyPr>
            <a:normAutofit lnSpcReduction="10000"/>
          </a:bodyPr>
          <a:lstStyle/>
          <a:p>
            <a:r>
              <a:rPr lang="en-GB" sz="3200" dirty="0"/>
              <a:t>Primary-surveys, questionnaires, interviews</a:t>
            </a:r>
          </a:p>
          <a:p>
            <a:r>
              <a:rPr lang="en-GB" sz="3200" dirty="0"/>
              <a:t>Secondary-websites, journal articles, data bases, books</a:t>
            </a:r>
          </a:p>
          <a:p>
            <a:r>
              <a:rPr lang="en-GB" sz="3200" dirty="0"/>
              <a:t>Use a </a:t>
            </a:r>
            <a:r>
              <a:rPr lang="en-GB" sz="3200" b="1" dirty="0"/>
              <a:t>variety</a:t>
            </a:r>
            <a:r>
              <a:rPr lang="en-GB" sz="3200" dirty="0"/>
              <a:t> of sources</a:t>
            </a:r>
          </a:p>
          <a:p>
            <a:r>
              <a:rPr lang="en-GB" sz="3200" b="1" dirty="0"/>
              <a:t>Analyse their usefulness and reliability </a:t>
            </a:r>
            <a:r>
              <a:rPr lang="en-GB" sz="3200" dirty="0"/>
              <a:t>and reflect on this in your project </a:t>
            </a:r>
            <a:r>
              <a:rPr lang="en-GB" sz="3200" b="1" dirty="0"/>
              <a:t>– </a:t>
            </a:r>
            <a:r>
              <a:rPr lang="en-GB" sz="3200" dirty="0"/>
              <a:t>you can’t easily get to top marks without this.</a:t>
            </a:r>
            <a:endParaRPr lang="en-GB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sources</a:t>
            </a:r>
          </a:p>
        </p:txBody>
      </p:sp>
    </p:spTree>
    <p:extLst>
      <p:ext uri="{BB962C8B-B14F-4D97-AF65-F5344CB8AC3E}">
        <p14:creationId xmlns:p14="http://schemas.microsoft.com/office/powerpoint/2010/main" val="3396588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Footnotes/endnotes in Word - demonstration</a:t>
            </a:r>
          </a:p>
          <a:p>
            <a:r>
              <a:rPr lang="en-GB" sz="2800" dirty="0"/>
              <a:t>The best EPQs have </a:t>
            </a:r>
            <a:r>
              <a:rPr lang="en-GB" sz="2800" b="1" dirty="0"/>
              <a:t>at least </a:t>
            </a:r>
            <a:r>
              <a:rPr lang="en-GB" sz="2800" dirty="0"/>
              <a:t>20-30 references</a:t>
            </a:r>
          </a:p>
        </p:txBody>
      </p:sp>
    </p:spTree>
    <p:extLst>
      <p:ext uri="{BB962C8B-B14F-4D97-AF65-F5344CB8AC3E}">
        <p14:creationId xmlns:p14="http://schemas.microsoft.com/office/powerpoint/2010/main" val="2335088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91</TotalTime>
  <Words>648</Words>
  <Application>Microsoft Office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Wingdings 3</vt:lpstr>
      <vt:lpstr>Ion Boardroom</vt:lpstr>
      <vt:lpstr>Lent term 2020 </vt:lpstr>
      <vt:lpstr>Work experience</vt:lpstr>
      <vt:lpstr>EPQ DEADLINES</vt:lpstr>
      <vt:lpstr>EPQ DEADLINES</vt:lpstr>
      <vt:lpstr>What the Exam Board Looks for</vt:lpstr>
      <vt:lpstr>What I wish I’d known earlier – by year 13</vt:lpstr>
      <vt:lpstr>EPQ Advice – things you should do/know</vt:lpstr>
      <vt:lpstr>Research sources</vt:lpstr>
      <vt:lpstr>REFERENCES</vt:lpstr>
      <vt:lpstr>Book Example Reference</vt:lpstr>
      <vt:lpstr>PowerPoint Presentation</vt:lpstr>
      <vt:lpstr>PowerPoint Presentation</vt:lpstr>
      <vt:lpstr>Online Newspaper Example 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new year!</dc:title>
  <dc:creator>Dr. J. McNamara</dc:creator>
  <cp:lastModifiedBy>Mrs. C. Hayes</cp:lastModifiedBy>
  <cp:revision>8</cp:revision>
  <dcterms:created xsi:type="dcterms:W3CDTF">2020-01-08T18:06:17Z</dcterms:created>
  <dcterms:modified xsi:type="dcterms:W3CDTF">2020-01-10T14:34:20Z</dcterms:modified>
</cp:coreProperties>
</file>